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60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4A46C-C0FC-4263-AB7D-4B7D1DA117C6}" type="datetimeFigureOut">
              <a:rPr lang="en-IN" smtClean="0"/>
              <a:t>26-11-2012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784C1-063C-45F0-A655-7080584EAC91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185-CA28-4362-B8A2-DB4A794F2CDF}" type="datetimeFigureOut">
              <a:rPr lang="en-IN" smtClean="0"/>
              <a:pPr/>
              <a:t>26-11-2012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6A62-2039-4BA8-88D7-BB04897B2F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185-CA28-4362-B8A2-DB4A794F2CDF}" type="datetimeFigureOut">
              <a:rPr lang="en-IN" smtClean="0"/>
              <a:pPr/>
              <a:t>26-11-2012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6A62-2039-4BA8-88D7-BB04897B2F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185-CA28-4362-B8A2-DB4A794F2CDF}" type="datetimeFigureOut">
              <a:rPr lang="en-IN" smtClean="0"/>
              <a:pPr/>
              <a:t>26-11-2012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6A62-2039-4BA8-88D7-BB04897B2F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185-CA28-4362-B8A2-DB4A794F2CDF}" type="datetimeFigureOut">
              <a:rPr lang="en-IN" smtClean="0"/>
              <a:pPr/>
              <a:t>26-11-2012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6A62-2039-4BA8-88D7-BB04897B2F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185-CA28-4362-B8A2-DB4A794F2CDF}" type="datetimeFigureOut">
              <a:rPr lang="en-IN" smtClean="0"/>
              <a:pPr/>
              <a:t>26-11-2012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6A62-2039-4BA8-88D7-BB04897B2F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185-CA28-4362-B8A2-DB4A794F2CDF}" type="datetimeFigureOut">
              <a:rPr lang="en-IN" smtClean="0"/>
              <a:pPr/>
              <a:t>26-11-2012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6A62-2039-4BA8-88D7-BB04897B2F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185-CA28-4362-B8A2-DB4A794F2CDF}" type="datetimeFigureOut">
              <a:rPr lang="en-IN" smtClean="0"/>
              <a:pPr/>
              <a:t>26-11-2012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6A62-2039-4BA8-88D7-BB04897B2F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185-CA28-4362-B8A2-DB4A794F2CDF}" type="datetimeFigureOut">
              <a:rPr lang="en-IN" smtClean="0"/>
              <a:pPr/>
              <a:t>26-11-2012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6A62-2039-4BA8-88D7-BB04897B2F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185-CA28-4362-B8A2-DB4A794F2CDF}" type="datetimeFigureOut">
              <a:rPr lang="en-IN" smtClean="0"/>
              <a:pPr/>
              <a:t>26-11-2012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6A62-2039-4BA8-88D7-BB04897B2F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185-CA28-4362-B8A2-DB4A794F2CDF}" type="datetimeFigureOut">
              <a:rPr lang="en-IN" smtClean="0"/>
              <a:pPr/>
              <a:t>26-11-2012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6A62-2039-4BA8-88D7-BB04897B2F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185-CA28-4362-B8A2-DB4A794F2CDF}" type="datetimeFigureOut">
              <a:rPr lang="en-IN" smtClean="0"/>
              <a:pPr/>
              <a:t>26-11-2012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6A62-2039-4BA8-88D7-BB04897B2F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F185-CA28-4362-B8A2-DB4A794F2CDF}" type="datetimeFigureOut">
              <a:rPr lang="en-IN" smtClean="0"/>
              <a:pPr/>
              <a:t>26-11-2012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16A62-2039-4BA8-88D7-BB04897B2F0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ha@mech.iitd.ac.i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259228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Trends in Teaching Robotics to UG/PG </a:t>
            </a:r>
            <a:r>
              <a:rPr lang="en-US" b="1" dirty="0" smtClean="0">
                <a:solidFill>
                  <a:srgbClr val="00B0F0"/>
                </a:solidFill>
              </a:rPr>
              <a:t>Students</a:t>
            </a:r>
            <a:br>
              <a:rPr lang="en-US" b="1" dirty="0" smtClean="0">
                <a:solidFill>
                  <a:srgbClr val="00B0F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b="1" dirty="0">
                <a:solidFill>
                  <a:srgbClr val="00B050"/>
                </a:solidFill>
              </a:rPr>
              <a:t>[</a:t>
            </a:r>
            <a:r>
              <a:rPr lang="en-US" sz="2700" b="1" dirty="0" smtClean="0">
                <a:solidFill>
                  <a:srgbClr val="00B050"/>
                </a:solidFill>
              </a:rPr>
              <a:t>Teaching Robotics: 6 years]</a:t>
            </a:r>
            <a:r>
              <a:rPr lang="en-US" sz="2700" dirty="0" smtClean="0">
                <a:solidFill>
                  <a:srgbClr val="FF0000"/>
                </a:solidFill>
              </a:rPr>
              <a:t/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sz="2700" dirty="0" smtClean="0">
                <a:solidFill>
                  <a:srgbClr val="FF0000"/>
                </a:solidFill>
              </a:rPr>
              <a:t>[Total teaching experience: 17 years ]</a:t>
            </a:r>
            <a:endParaRPr lang="en-IN" sz="27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74232"/>
            <a:ext cx="6400800" cy="249512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Prof. </a:t>
            </a:r>
            <a:r>
              <a:rPr lang="en-US" b="1" dirty="0" err="1" smtClean="0">
                <a:solidFill>
                  <a:srgbClr val="00B050"/>
                </a:solidFill>
              </a:rPr>
              <a:t>Subir</a:t>
            </a:r>
            <a:r>
              <a:rPr lang="en-US" b="1" dirty="0" smtClean="0">
                <a:solidFill>
                  <a:srgbClr val="00B050"/>
                </a:solidFill>
              </a:rPr>
              <a:t> Kumar </a:t>
            </a:r>
            <a:r>
              <a:rPr lang="en-US" b="1" dirty="0" err="1" smtClean="0">
                <a:solidFill>
                  <a:srgbClr val="00B050"/>
                </a:solidFill>
              </a:rPr>
              <a:t>Saha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Dept. of Mech. Eng., IIT </a:t>
            </a:r>
            <a:r>
              <a:rPr lang="en-US" dirty="0" smtClean="0">
                <a:solidFill>
                  <a:srgbClr val="00B050"/>
                </a:solidFill>
              </a:rPr>
              <a:t>Delhi</a:t>
            </a:r>
          </a:p>
          <a:p>
            <a:r>
              <a:rPr lang="en-US" dirty="0" smtClean="0">
                <a:solidFill>
                  <a:srgbClr val="00B050"/>
                </a:solidFill>
                <a:hlinkClick r:id="rId2"/>
              </a:rPr>
              <a:t>saha@mech.iitd.ac.in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Dec. 22, 2012</a:t>
            </a:r>
            <a:endParaRPr lang="en-IN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23528" y="664800"/>
          <a:ext cx="8640960" cy="6126480"/>
        </p:xfrm>
        <a:graphic>
          <a:graphicData uri="http://schemas.openxmlformats.org/drawingml/2006/table">
            <a:tbl>
              <a:tblPr>
                <a:effectLst/>
                <a:tableStyleId>{3C2FFA5D-87B4-456A-9821-1D502468CF0F}</a:tableStyleId>
              </a:tblPr>
              <a:tblGrid>
                <a:gridCol w="504056"/>
                <a:gridCol w="4752528"/>
                <a:gridCol w="33843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50" b="1" dirty="0" smtClean="0"/>
                        <a:t>SN</a:t>
                      </a:r>
                      <a:endParaRPr lang="en-IN" sz="19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50" b="1" dirty="0" smtClean="0"/>
                        <a:t>Lecture (3 hrs.</a:t>
                      </a:r>
                      <a:r>
                        <a:rPr lang="en-US" sz="1950" b="1" baseline="0" dirty="0" smtClean="0"/>
                        <a:t> module)</a:t>
                      </a:r>
                      <a:endParaRPr lang="en-IN" sz="19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50" b="1" dirty="0" smtClean="0"/>
                        <a:t>Lab. (2 hrs. module)</a:t>
                      </a:r>
                      <a:endParaRPr lang="en-IN" sz="19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50" dirty="0" smtClean="0"/>
                        <a:t>1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50" baseline="0" dirty="0" smtClean="0"/>
                        <a:t>Applications; Types (Mobile, Parallel); Serial</a:t>
                      </a:r>
                      <a:r>
                        <a:rPr lang="en-US" sz="1950" baseline="0" dirty="0" smtClean="0"/>
                        <a:t>: Cartesian, Cylindrical, etc. 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950" dirty="0" smtClean="0"/>
                        <a:t>Demos of </a:t>
                      </a:r>
                      <a:r>
                        <a:rPr lang="en-IN" sz="1950" dirty="0" smtClean="0"/>
                        <a:t>ER9 robot; Virtual Robotics Lab. in ADAMS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50" dirty="0" smtClean="0"/>
                        <a:t>2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50" dirty="0" smtClean="0"/>
                        <a:t>Sensors and actuators used</a:t>
                      </a:r>
                      <a:r>
                        <a:rPr lang="en-US" sz="1950" baseline="0" dirty="0" smtClean="0"/>
                        <a:t> in Robots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950" dirty="0" smtClean="0"/>
                        <a:t>DH parameters</a:t>
                      </a:r>
                      <a:r>
                        <a:rPr lang="en-IN" sz="1950" baseline="0" dirty="0" smtClean="0"/>
                        <a:t> of a</a:t>
                      </a:r>
                      <a:r>
                        <a:rPr lang="en-IN" sz="1950" dirty="0" smtClean="0"/>
                        <a:t> real robot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50" dirty="0" smtClean="0"/>
                        <a:t>3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950" dirty="0" smtClean="0"/>
                        <a:t>Pose,</a:t>
                      </a:r>
                      <a:r>
                        <a:rPr lang="en-IN" sz="1950" baseline="0" dirty="0" smtClean="0"/>
                        <a:t> </a:t>
                      </a:r>
                      <a:r>
                        <a:rPr lang="en-IN" sz="1950" dirty="0" smtClean="0"/>
                        <a:t>DH Parameters,</a:t>
                      </a:r>
                      <a:r>
                        <a:rPr lang="en-IN" sz="1950" baseline="0" dirty="0" smtClean="0"/>
                        <a:t> Homogenous Trans. </a:t>
                      </a:r>
                      <a:endParaRPr lang="en-IN" sz="19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950" dirty="0" smtClean="0"/>
                        <a:t>Forward </a:t>
                      </a:r>
                      <a:r>
                        <a:rPr lang="en-IN" sz="1950" dirty="0" smtClean="0"/>
                        <a:t>kinematics in</a:t>
                      </a:r>
                      <a:r>
                        <a:rPr lang="en-IN" sz="1950" baseline="0" dirty="0" smtClean="0"/>
                        <a:t> MATLAB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50" dirty="0" smtClean="0"/>
                        <a:t>4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950" dirty="0" smtClean="0"/>
                        <a:t>Forward  and Inverse Kinematics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950" dirty="0" smtClean="0"/>
                        <a:t>Inverse </a:t>
                      </a:r>
                      <a:r>
                        <a:rPr lang="en-IN" sz="1950" dirty="0" smtClean="0"/>
                        <a:t>kinematics</a:t>
                      </a:r>
                      <a:r>
                        <a:rPr lang="en-IN" sz="1950" baseline="0" dirty="0" smtClean="0"/>
                        <a:t> derivations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50" dirty="0" smtClean="0"/>
                        <a:t>5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950" dirty="0" err="1" smtClean="0"/>
                        <a:t>Jacobian</a:t>
                      </a:r>
                      <a:r>
                        <a:rPr lang="en-IN" sz="1950" dirty="0" smtClean="0"/>
                        <a:t>:</a:t>
                      </a:r>
                      <a:r>
                        <a:rPr lang="en-IN" sz="1950" baseline="0" dirty="0" smtClean="0"/>
                        <a:t> Velocity transformation</a:t>
                      </a:r>
                      <a:endParaRPr lang="en-IN" sz="19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50" dirty="0" smtClean="0"/>
                        <a:t>Programming</a:t>
                      </a:r>
                      <a:r>
                        <a:rPr lang="en-US" sz="1950" baseline="0" dirty="0" smtClean="0"/>
                        <a:t> in MATLAB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50" dirty="0" smtClean="0"/>
                        <a:t>6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950" dirty="0" smtClean="0"/>
                        <a:t>Statics: Use of </a:t>
                      </a:r>
                      <a:r>
                        <a:rPr lang="en-IN" sz="1950" dirty="0" err="1" smtClean="0"/>
                        <a:t>Jacobian</a:t>
                      </a:r>
                      <a:r>
                        <a:rPr lang="en-IN" sz="1950" dirty="0" smtClean="0"/>
                        <a:t> 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950" dirty="0" smtClean="0"/>
                        <a:t>Find </a:t>
                      </a:r>
                      <a:r>
                        <a:rPr lang="en-IN" sz="1950" dirty="0" err="1" smtClean="0"/>
                        <a:t>Jacobian</a:t>
                      </a:r>
                      <a:r>
                        <a:rPr lang="en-IN" sz="1950" dirty="0" smtClean="0"/>
                        <a:t> , </a:t>
                      </a:r>
                      <a:r>
                        <a:rPr lang="en-IN" sz="1950" baseline="0" dirty="0" smtClean="0"/>
                        <a:t>s</a:t>
                      </a:r>
                      <a:r>
                        <a:rPr lang="en-IN" sz="1950" dirty="0" smtClean="0"/>
                        <a:t>ingularity</a:t>
                      </a:r>
                      <a:endParaRPr lang="en-IN" sz="19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50" dirty="0" smtClean="0"/>
                        <a:t>7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950" dirty="0" smtClean="0"/>
                        <a:t>Dynamics: Newton-Euler Recursive Algorithm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950" dirty="0" smtClean="0"/>
                        <a:t>Class Project</a:t>
                      </a:r>
                      <a:r>
                        <a:rPr lang="en-IN" sz="1950" baseline="0" dirty="0" smtClean="0"/>
                        <a:t> </a:t>
                      </a:r>
                      <a:r>
                        <a:rPr lang="en-IN" sz="1950" baseline="0" dirty="0" smtClean="0"/>
                        <a:t>1 Presentation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50" dirty="0" smtClean="0"/>
                        <a:t>8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950" dirty="0" smtClean="0"/>
                        <a:t>Euler-Lagrange Equations of motion/</a:t>
                      </a:r>
                      <a:r>
                        <a:rPr lang="en-IN" sz="1950" dirty="0" err="1" smtClean="0"/>
                        <a:t>DeNOC</a:t>
                      </a:r>
                      <a:endParaRPr lang="en-IN" sz="19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950" dirty="0" smtClean="0"/>
                        <a:t>Control</a:t>
                      </a:r>
                      <a:r>
                        <a:rPr lang="en-IN" sz="1950" baseline="0" dirty="0" smtClean="0"/>
                        <a:t> simulation (MATLAB)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50" dirty="0" smtClean="0"/>
                        <a:t>9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950" dirty="0" smtClean="0"/>
                        <a:t>Kinematic design: Singularity,</a:t>
                      </a:r>
                      <a:r>
                        <a:rPr lang="en-IN" sz="1950" baseline="0" dirty="0" smtClean="0"/>
                        <a:t> Dexterity, etc.</a:t>
                      </a:r>
                      <a:endParaRPr lang="en-IN" sz="19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50" baseline="0" dirty="0" smtClean="0"/>
                        <a:t>DC motor control set-up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50" dirty="0" smtClean="0"/>
                        <a:t>10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950" dirty="0" smtClean="0"/>
                        <a:t>Mechanical design </a:t>
                      </a:r>
                      <a:r>
                        <a:rPr lang="en-IN" sz="1950" baseline="0" dirty="0" smtClean="0"/>
                        <a:t> of robot links</a:t>
                      </a:r>
                      <a:endParaRPr lang="en-IN" sz="19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50" dirty="0" smtClean="0"/>
                        <a:t>Programming of ER9 robot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50" dirty="0" smtClean="0"/>
                        <a:t>11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950" dirty="0" smtClean="0"/>
                        <a:t>Control: Definition,</a:t>
                      </a:r>
                      <a:r>
                        <a:rPr lang="en-IN" sz="1950" baseline="0" dirty="0" smtClean="0"/>
                        <a:t> closed-loop algorithm</a:t>
                      </a:r>
                      <a:endParaRPr lang="en-IN" sz="19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950" dirty="0" smtClean="0"/>
                        <a:t>Verify using </a:t>
                      </a:r>
                      <a:r>
                        <a:rPr lang="en-IN" sz="1950" dirty="0" err="1" smtClean="0"/>
                        <a:t>RoboAnalyzer</a:t>
                      </a:r>
                      <a:endParaRPr lang="en-IN" sz="19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50" dirty="0" smtClean="0"/>
                        <a:t>12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50" dirty="0" smtClean="0"/>
                        <a:t>Motion planning: Polynomial, </a:t>
                      </a:r>
                      <a:r>
                        <a:rPr lang="en-US" sz="1950" dirty="0" err="1" smtClean="0"/>
                        <a:t>Spline</a:t>
                      </a:r>
                      <a:r>
                        <a:rPr lang="en-US" sz="1950" dirty="0" smtClean="0"/>
                        <a:t>, etc</a:t>
                      </a:r>
                      <a:endParaRPr lang="en-US" sz="19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950" dirty="0" smtClean="0"/>
                        <a:t>Dynamics</a:t>
                      </a:r>
                      <a:r>
                        <a:rPr lang="en-IN" sz="1950" baseline="0" dirty="0" smtClean="0"/>
                        <a:t> of 3R robot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50" dirty="0" smtClean="0"/>
                        <a:t>13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950" dirty="0" smtClean="0"/>
                        <a:t>Parallel Robots: Inverse</a:t>
                      </a:r>
                      <a:r>
                        <a:rPr lang="en-IN" sz="1950" baseline="0" dirty="0" smtClean="0"/>
                        <a:t> kinematics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950" dirty="0" smtClean="0"/>
                        <a:t>Project 2 presentation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50" dirty="0" smtClean="0"/>
                        <a:t>14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950" dirty="0" smtClean="0"/>
                        <a:t>Forward Kinematics of parallel </a:t>
                      </a:r>
                      <a:r>
                        <a:rPr lang="en-IN" sz="1950" dirty="0" smtClean="0"/>
                        <a:t>robots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950" dirty="0" smtClean="0"/>
                        <a:t>Buffer</a:t>
                      </a:r>
                      <a:r>
                        <a:rPr lang="en-IN" sz="1950" baseline="0" dirty="0" smtClean="0"/>
                        <a:t> class</a:t>
                      </a:r>
                      <a:endParaRPr lang="en-IN" sz="1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251520" y="44624"/>
            <a:ext cx="88204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Course: Robotics Engineering (UG)/Robotics (PG)</a:t>
            </a:r>
            <a:endParaRPr kumimoji="0" lang="en-IN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b="1" dirty="0" smtClean="0"/>
              <a:t>Books/Software/Other Aids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Text Book</a:t>
            </a:r>
          </a:p>
          <a:p>
            <a:pPr lvl="1"/>
            <a:r>
              <a:rPr lang="en-US" dirty="0" err="1" smtClean="0"/>
              <a:t>Saha</a:t>
            </a:r>
            <a:r>
              <a:rPr lang="en-US" dirty="0" smtClean="0"/>
              <a:t>, S.K., Introduction to Robotics, Tata McGraw-Hill, New Delhi, 2008</a:t>
            </a:r>
            <a:endParaRPr lang="en-IN" dirty="0"/>
          </a:p>
          <a:p>
            <a:r>
              <a:rPr lang="en-US" b="1" dirty="0" smtClean="0"/>
              <a:t>Other Books</a:t>
            </a:r>
          </a:p>
          <a:p>
            <a:pPr lvl="1"/>
            <a:r>
              <a:rPr lang="en-US" dirty="0" err="1" smtClean="0"/>
              <a:t>Ghosal</a:t>
            </a:r>
            <a:r>
              <a:rPr lang="en-US" dirty="0" smtClean="0"/>
              <a:t>, A., Robotics, Oxford, New Delhi, 2006</a:t>
            </a:r>
          </a:p>
          <a:p>
            <a:pPr lvl="1"/>
            <a:r>
              <a:rPr lang="en-US" dirty="0" smtClean="0"/>
              <a:t>Craig, J.J., </a:t>
            </a:r>
            <a:r>
              <a:rPr lang="en-US" dirty="0" smtClean="0"/>
              <a:t>Introduction to Robotics: Mechanics and Control, Pearson Education, 2009</a:t>
            </a:r>
            <a:endParaRPr lang="en-US" dirty="0" smtClean="0"/>
          </a:p>
          <a:p>
            <a:r>
              <a:rPr lang="en-US" b="1" dirty="0" smtClean="0"/>
              <a:t>Software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RoboAnalyzer</a:t>
            </a:r>
            <a:r>
              <a:rPr lang="en-US" dirty="0" smtClean="0"/>
              <a:t>, MATLAB</a:t>
            </a:r>
          </a:p>
          <a:p>
            <a:r>
              <a:rPr lang="en-US" b="1" dirty="0" smtClean="0"/>
              <a:t>Other Aids</a:t>
            </a:r>
          </a:p>
          <a:p>
            <a:pPr lvl="1"/>
            <a:r>
              <a:rPr lang="en-US" dirty="0" smtClean="0"/>
              <a:t> Class Projects: 1) Dynamics Model of RP manipulator; 2) Modeling of an AGV</a:t>
            </a:r>
          </a:p>
          <a:p>
            <a:pPr lvl="1"/>
            <a:r>
              <a:rPr lang="en-US" dirty="0" err="1" smtClean="0"/>
              <a:t>Robocon</a:t>
            </a:r>
            <a:r>
              <a:rPr lang="en-US" dirty="0" smtClean="0"/>
              <a:t> competitions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 Next 10 Years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59"/>
            <a:ext cx="8229600" cy="4536505"/>
          </a:xfrm>
        </p:spPr>
        <p:txBody>
          <a:bodyPr>
            <a:normAutofit/>
          </a:bodyPr>
          <a:lstStyle/>
          <a:p>
            <a:r>
              <a:rPr lang="en-US" dirty="0" smtClean="0"/>
              <a:t>Use more of </a:t>
            </a:r>
            <a:r>
              <a:rPr lang="en-US" dirty="0" err="1" smtClean="0"/>
              <a:t>RoboAnalyzer</a:t>
            </a:r>
            <a:r>
              <a:rPr lang="en-US" dirty="0" smtClean="0"/>
              <a:t>/MATLAB software to </a:t>
            </a:r>
            <a:r>
              <a:rPr lang="en-US" dirty="0" smtClean="0"/>
              <a:t>understand the concepts.</a:t>
            </a:r>
          </a:p>
          <a:p>
            <a:r>
              <a:rPr lang="en-US" dirty="0" smtClean="0"/>
              <a:t>Do more assignments</a:t>
            </a:r>
          </a:p>
          <a:p>
            <a:r>
              <a:rPr lang="en-US" dirty="0" smtClean="0"/>
              <a:t>Use software/build hardware for class projects</a:t>
            </a:r>
          </a:p>
          <a:p>
            <a:r>
              <a:rPr lang="en-US" dirty="0" smtClean="0"/>
              <a:t>Emphasize on mathematical formulations and design aspects.</a:t>
            </a:r>
          </a:p>
          <a:p>
            <a:r>
              <a:rPr lang="en-US" dirty="0" smtClean="0"/>
              <a:t>Consider credits in the </a:t>
            </a:r>
            <a:r>
              <a:rPr lang="en-US" dirty="0" err="1" smtClean="0"/>
              <a:t>Robocon</a:t>
            </a:r>
            <a:r>
              <a:rPr lang="en-US" dirty="0" smtClean="0"/>
              <a:t> type of activities</a:t>
            </a:r>
          </a:p>
          <a:p>
            <a:endParaRPr lang="en-IN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9552" y="5661248"/>
            <a:ext cx="8136904" cy="10801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your attention!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Any </a:t>
            </a:r>
            <a:r>
              <a:rPr lang="en-US" sz="3200" b="1" dirty="0" smtClean="0">
                <a:solidFill>
                  <a:srgbClr val="FF0000"/>
                </a:solidFill>
              </a:rPr>
              <a:t>question/comment?</a:t>
            </a:r>
            <a:endParaRPr kumimoji="0" lang="en-IN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341</Words>
  <Application>Microsoft Office PowerPoint</Application>
  <PresentationFormat>On-screen Show (4:3)</PresentationFormat>
  <Paragraphs>71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Trends in Teaching Robotics to UG/PG Students  [Teaching Robotics: 6 years] [Total teaching experience: 17 years ]</vt:lpstr>
      <vt:lpstr>Slide 2</vt:lpstr>
      <vt:lpstr>Books/Software/Other Aids</vt:lpstr>
      <vt:lpstr>In Next 10 Years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Teaching Robotics to UG/PG Students [Teaching Robotics: 6 years] [Total teaching experience: 17 years ]</dc:title>
  <dc:creator>saha</dc:creator>
  <cp:lastModifiedBy>saha</cp:lastModifiedBy>
  <cp:revision>8</cp:revision>
  <dcterms:created xsi:type="dcterms:W3CDTF">2010-08-01T16:27:18Z</dcterms:created>
  <dcterms:modified xsi:type="dcterms:W3CDTF">2012-11-26T15:18:21Z</dcterms:modified>
</cp:coreProperties>
</file>